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71"/>
  </p:notesMasterIdLst>
  <p:sldIdLst>
    <p:sldId id="256" r:id="rId3"/>
    <p:sldId id="335" r:id="rId4"/>
    <p:sldId id="258" r:id="rId5"/>
    <p:sldId id="310" r:id="rId6"/>
    <p:sldId id="311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23" r:id="rId16"/>
    <p:sldId id="330" r:id="rId17"/>
    <p:sldId id="331" r:id="rId18"/>
    <p:sldId id="332" r:id="rId19"/>
    <p:sldId id="324" r:id="rId20"/>
    <p:sldId id="280" r:id="rId21"/>
    <p:sldId id="325" r:id="rId22"/>
    <p:sldId id="326" r:id="rId23"/>
    <p:sldId id="327" r:id="rId24"/>
    <p:sldId id="279" r:id="rId25"/>
    <p:sldId id="281" r:id="rId26"/>
    <p:sldId id="319" r:id="rId27"/>
    <p:sldId id="282" r:id="rId28"/>
    <p:sldId id="283" r:id="rId29"/>
    <p:sldId id="322" r:id="rId30"/>
    <p:sldId id="289" r:id="rId31"/>
    <p:sldId id="290" r:id="rId32"/>
    <p:sldId id="291" r:id="rId33"/>
    <p:sldId id="320" r:id="rId34"/>
    <p:sldId id="284" r:id="rId35"/>
    <p:sldId id="285" r:id="rId36"/>
    <p:sldId id="286" r:id="rId37"/>
    <p:sldId id="287" r:id="rId38"/>
    <p:sldId id="334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1" r:id="rId48"/>
    <p:sldId id="302" r:id="rId49"/>
    <p:sldId id="303" r:id="rId50"/>
    <p:sldId id="304" r:id="rId51"/>
    <p:sldId id="305" r:id="rId52"/>
    <p:sldId id="266" r:id="rId53"/>
    <p:sldId id="309" r:id="rId54"/>
    <p:sldId id="267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268" r:id="rId63"/>
    <p:sldId id="269" r:id="rId64"/>
    <p:sldId id="270" r:id="rId65"/>
    <p:sldId id="271" r:id="rId66"/>
    <p:sldId id="272" r:id="rId67"/>
    <p:sldId id="273" r:id="rId68"/>
    <p:sldId id="274" r:id="rId69"/>
    <p:sldId id="275" r:id="rId7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7"/>
    <p:restoredTop sz="94626"/>
  </p:normalViewPr>
  <p:slideViewPr>
    <p:cSldViewPr snapToGrid="0">
      <p:cViewPr>
        <p:scale>
          <a:sx n="161" d="100"/>
          <a:sy n="161" d="100"/>
        </p:scale>
        <p:origin x="520" y="176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5069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f765d7e0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f765d7e0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18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f765d7e0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f765d7e0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896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f765d7e0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f765d7e0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2649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f765d7e0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f765d7e0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575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f85c4895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f85c4895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4278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85c489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85c489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85c48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85c489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765d7e0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765d7e0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f765d7e0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f765d7e0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f765d7e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f765d7e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765d7e0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f765d7e0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765d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765d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85c4895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85c4895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85c489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85c489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759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f98c830ba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f98c830ba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86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2 つのコンテンツ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71129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 b="-1517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ja-JP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72001" y="3195086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計算するときに正則じゃないと扱いづらそう</a:t>
                </a:r>
                <a:endParaRPr lang="en-US" altLang="ja-JP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100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</a:t>
            </a:r>
            <a:r>
              <a:rPr lang="en-US" altLang="ja-JP" dirty="0"/>
              <a:t>3</a:t>
            </a:r>
            <a:r>
              <a:rPr lang="en-US" altLang="ja-JP" sz="1800" dirty="0"/>
              <a:t>~</a:t>
            </a:r>
            <a:r>
              <a:rPr lang="ja-JP" altLang="en-US" sz="1800"/>
              <a:t>本当に全ての場合において成り立つのか？</a:t>
            </a:r>
            <a:r>
              <a:rPr lang="en-US" altLang="ja-JP" sz="1800" dirty="0"/>
              <a:t>~</a:t>
            </a:r>
            <a:endParaRPr lang="fr-CA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/>
                  <a:t>の分母が</a:t>
                </a:r>
                <a:r>
                  <a:rPr lang="en-US" altLang="ja-JP" dirty="0"/>
                  <a:t>0</a:t>
                </a:r>
                <a:r>
                  <a:rPr lang="ja-JP" altLang="en-US"/>
                  <a:t>（つまり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𝑐𝑧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/>
                  <a:t>）の場合，成り立たないのでは？（そもそも定義していないけれど，あえて書いてみる）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ということで，新しい概念を入れてみる．</a:t>
                </a:r>
                <a:endParaRPr lang="en-US" altLang="ja-JP" dirty="0"/>
              </a:p>
            </p:txBody>
          </p:sp>
        </mc:Choice>
        <mc:Fallback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675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と</a:t>
                </a:r>
                <a:r>
                  <a:rPr lang="ja-JP" altLang="en-US"/>
                  <a:t>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の場合を定義する（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これを一次分数変換に対応する</a:t>
                </a:r>
                <a:endParaRPr lang="ja-JP" altLang="en-US" dirty="0"/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97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 dirty="0"/>
                  <a:t>リーマン球面</a:t>
                </a:r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5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86575"/>
                <a:ext cx="7764000" cy="32460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集合から集合へ写すもの．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ひとつの元からの分岐は</a:t>
                </a:r>
                <a:r>
                  <a:rPr lang="en-US" altLang="ja-JP" sz="1800" dirty="0"/>
                  <a:t>NG</a:t>
                </a:r>
                <a:r>
                  <a:rPr lang="ja-JP" altLang="en-US" sz="1800"/>
                  <a:t>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複数の元から集まることは</a:t>
                </a:r>
                <a:r>
                  <a:rPr lang="en-US" altLang="ja-JP" sz="1800" dirty="0"/>
                  <a:t>OK.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b="0"/>
                  <a:t>右図では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「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 sz="1800"/>
                  <a:t>とかく．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集合</a:t>
                </a:r>
                <a:r>
                  <a:rPr lang="en-US" altLang="ja-JP" sz="1800" dirty="0"/>
                  <a:t>A</a:t>
                </a:r>
                <a:r>
                  <a:rPr lang="ja-JP" altLang="en-US" sz="1800"/>
                  <a:t>から集合</a:t>
                </a:r>
                <a:r>
                  <a:rPr lang="en-US" altLang="ja-JP" sz="1800" dirty="0"/>
                  <a:t>B</a:t>
                </a:r>
                <a:r>
                  <a:rPr lang="ja-JP" altLang="en-US" sz="1800"/>
                  <a:t>へ写す写像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という意味．</a:t>
                </a:r>
                <a:endParaRPr sz="1800" dirty="0"/>
              </a:p>
            </p:txBody>
          </p:sp>
        </mc:Choice>
        <mc:Fallback>
          <p:sp>
            <p:nvSpPr>
              <p:cNvPr id="325" name="Google Shape;325;p5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86575"/>
                <a:ext cx="7764000" cy="3246000"/>
              </a:xfrm>
              <a:prstGeom prst="rect">
                <a:avLst/>
              </a:prstGeom>
              <a:blipFill>
                <a:blip r:embed="rId3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Google Shape;326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endParaRPr sz="20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6FAFD9-CFF8-DC4B-BD67-E8DE550F5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1202949"/>
            <a:ext cx="3596640" cy="327795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C74063A-32D2-C644-882F-0F619E9854F3}"/>
              </a:ext>
            </a:extLst>
          </p:cNvPr>
          <p:cNvSpPr txBox="1"/>
          <p:nvPr/>
        </p:nvSpPr>
        <p:spPr>
          <a:xfrm>
            <a:off x="5509017" y="1063409"/>
            <a:ext cx="312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f</a:t>
            </a:r>
            <a:endParaRPr kumimoji="1" lang="ja-JP" altLang="en-US" sz="3600"/>
          </a:p>
        </p:txBody>
      </p:sp>
    </p:spTree>
    <p:extLst>
      <p:ext uri="{BB962C8B-B14F-4D97-AF65-F5344CB8AC3E}">
        <p14:creationId xmlns:p14="http://schemas.microsoft.com/office/powerpoint/2010/main" val="4198431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5" name="Google Shape;325;p5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86575"/>
                <a:ext cx="7764000" cy="32460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全射集合</a:t>
                </a:r>
                <a:r>
                  <a:rPr lang="fr-CA" altLang="ja" sz="1800" dirty="0"/>
                  <a:t>B</a:t>
                </a:r>
                <a:r>
                  <a:rPr lang="ja-JP" altLang="en-US" sz="1800" dirty="0"/>
                  <a:t>の全ての元</a:t>
                </a:r>
                <a:r>
                  <a:rPr lang="ja-JP" altLang="en-US" sz="1800"/>
                  <a:t>が</a:t>
                </a:r>
                <a:r>
                  <a:rPr lang="ja-JP" altLang="en-US" sz="1800" dirty="0"/>
                  <a:t>集合</a:t>
                </a:r>
                <a:r>
                  <a:rPr lang="fr-CA" altLang="ja" sz="1800" dirty="0"/>
                  <a:t>A</a:t>
                </a:r>
                <a:r>
                  <a:rPr lang="ja-JP" altLang="en-US" sz="1800" dirty="0"/>
                  <a:t>から</a:t>
                </a:r>
                <a:r>
                  <a:rPr lang="ja-JP" altLang="en-US" sz="1800"/>
                  <a:t>写されている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ja-JP" altLang="en-US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ja-JP" altLang="en-U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∃∈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fr-CA" sz="1800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fr-CA" sz="1800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A" altLang="ja" sz="1800" dirty="0"/>
                  <a:t>#B &gt; #A </a:t>
                </a:r>
                <a:r>
                  <a:rPr lang="ja-JP" altLang="en-US" sz="1800" dirty="0"/>
                  <a:t>の時は絶対に全射にならない</a:t>
                </a:r>
                <a:endParaRPr sz="1800" dirty="0"/>
              </a:p>
            </p:txBody>
          </p:sp>
        </mc:Choice>
        <mc:Fallback>
          <p:sp>
            <p:nvSpPr>
              <p:cNvPr id="325" name="Google Shape;325;p5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86575"/>
                <a:ext cx="7764000" cy="3246000"/>
              </a:xfrm>
              <a:prstGeom prst="rect">
                <a:avLst/>
              </a:prstGeom>
              <a:blipFill>
                <a:blip r:embed="rId3"/>
                <a:stretch>
                  <a:fillRect l="-9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6" name="Google Shape;326;p5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写像~全射~</a:t>
            </a:r>
            <a:r>
              <a:rPr lang="en-US" altLang="ja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subjective onto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7" name="Google Shape;32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100" y="1882575"/>
            <a:ext cx="2230550" cy="2230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155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写像~単射~</a:t>
            </a:r>
            <a:r>
              <a:rPr lang="en-US" altLang="ja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injection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Google Shape;333;p59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713050" y="1386575"/>
                <a:ext cx="7802400" cy="32460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１対１の対応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indent="0">
                  <a:lnSpc>
                    <a:spcPct val="115000"/>
                  </a:lnSpc>
                  <a:spcBef>
                    <a:spcPts val="0"/>
                  </a:spcBef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ja-JP" altLang="en-U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ar-AE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CA" sz="1800" dirty="0"/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333" name="Google Shape;333;p5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713050" y="1386575"/>
                <a:ext cx="7802400" cy="3246000"/>
              </a:xfrm>
              <a:prstGeom prst="rect">
                <a:avLst/>
              </a:prstGeom>
              <a:blipFill>
                <a:blip r:embed="rId3"/>
                <a:stretch>
                  <a:fillRect l="-812" t="-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4" name="Google Shape;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6550" y="1174675"/>
            <a:ext cx="2180200" cy="218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390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6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写像~全単射~</a:t>
            </a:r>
            <a:r>
              <a:rPr lang="en-US" altLang="ja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bijection</a:t>
            </a:r>
            <a:endParaRPr sz="16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0" name="Google Shape;340;p6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全射かつ単射であること</a:t>
            </a:r>
            <a:endParaRPr dirty="0"/>
          </a:p>
        </p:txBody>
      </p:sp>
      <p:pic>
        <p:nvPicPr>
          <p:cNvPr id="341" name="Google Shape;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475" y="2117150"/>
            <a:ext cx="2095500" cy="2095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17833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同型写像：全単射かつ</a:t>
            </a:r>
            <a:r>
              <a:rPr lang="ja-JP" altLang="en-US"/>
              <a:t>線型</a:t>
            </a:r>
            <a:r>
              <a:rPr lang="ja" dirty="0"/>
              <a:t>；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現状だと実数から拡張複素数を結びつけているだけ．反対も成り立つことを示したいので，全単射である（つまり逆写像が存在する）ことを示す．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次に</a:t>
            </a:r>
            <a:r>
              <a:rPr lang="ja-JP" altLang="en-US"/>
              <a:t>線型</a:t>
            </a:r>
            <a:r>
              <a:rPr lang="ja" dirty="0"/>
              <a:t>性を示す．複素数の連続性から連続であることが言える</a:t>
            </a:r>
            <a:r>
              <a:rPr lang="ja" altLang="en-US" dirty="0"/>
              <a:t>（</a:t>
            </a:r>
            <a:r>
              <a:rPr lang="ja-JP" altLang="en-US"/>
              <a:t>本当はこんな説明ではダメ</a:t>
            </a:r>
            <a:r>
              <a:rPr lang="ja" altLang="en-US" dirty="0"/>
              <a:t>）</a:t>
            </a:r>
            <a:r>
              <a:rPr lang="ja" dirty="0"/>
              <a:t>．</a:t>
            </a:r>
            <a:endParaRPr lang="en-US" altLang="ja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この連続性と一次分数変換Φを用いて新たな写像を考える．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2" name="Google Shape;302;p54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" dirty="0"/>
                  <a:t>は同型写像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isomorphism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2" name="Google Shape;302;p5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→球上の点を</a:t>
                </a:r>
                <a:r>
                  <a:rPr lang="ja-JP" altLang="en-US"/>
                  <a:t>一旦</a:t>
                </a:r>
                <a14:m>
                  <m:oMath xmlns:m="http://schemas.openxmlformats.org/officeDocument/2006/math"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写すことで一次分数変換を用いて変換できる！！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ja-JP" altLang="en-US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ぐん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834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群の定義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Google Shape;347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3707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>
                  <a:buAutoNum type="arabicPeriod"/>
                </a:pPr>
                <a:r>
                  <a:rPr lang="ja-JP" altLang="en-US"/>
                  <a:t>閉包</a:t>
                </a:r>
                <a:r>
                  <a:rPr lang="en-US" altLang="ja-JP" dirty="0"/>
                  <a:t> closure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altLang="ja-JP" dirty="0"/>
                </a:br>
                <a:r>
                  <a:rPr lang="ja-JP" altLang="en-US"/>
                  <a:t>全ての</a:t>
                </a:r>
                <a:r>
                  <a:rPr lang="en-US" altLang="ja-JP" dirty="0"/>
                  <a:t>G</a:t>
                </a:r>
                <a:r>
                  <a:rPr lang="ja-JP" altLang="en-US"/>
                  <a:t>の元同士の積は</a:t>
                </a:r>
                <a:r>
                  <a:rPr lang="en-US" altLang="ja-JP" dirty="0"/>
                  <a:t>G</a:t>
                </a:r>
                <a:r>
                  <a:rPr lang="ja-JP" altLang="en-US"/>
                  <a:t>に含まれる</a:t>
                </a:r>
                <a:endParaRPr lang="ja-JP" altLang="en-US" dirty="0"/>
              </a:p>
              <a:p>
                <a:pPr>
                  <a:buFont typeface="Arial"/>
                  <a:buAutoNum type="arabicPeriod"/>
                </a:pPr>
                <a:r>
                  <a:rPr lang="ja-JP" altLang="en-US"/>
                  <a:t>結合法則</a:t>
                </a:r>
                <a:r>
                  <a:rPr lang="en-US" altLang="ja-JP" dirty="0"/>
                  <a:t> associativity</a:t>
                </a:r>
                <a:br>
                  <a:rPr lang="ja-JP" altLang="en-US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積の計算順序は関係ない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>
                  <a:buFont typeface="Arial"/>
                  <a:buAutoNum type="arabicPeriod"/>
                </a:pPr>
                <a:r>
                  <a:rPr lang="ja-JP" altLang="en-US" dirty="0"/>
                  <a:t>単位元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identity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２つの元の積が片方の元と等しい</a:t>
                </a:r>
                <a:r>
                  <a:rPr lang="ja-JP" altLang="en-US" b="1"/>
                  <a:t>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という元が存在する</a:t>
                </a:r>
                <a:br>
                  <a:rPr lang="ja-JP" altLang="en-US"/>
                </a:br>
                <a:endParaRPr lang="fr-CA" dirty="0"/>
              </a:p>
              <a:p>
                <a:pPr>
                  <a:spcBef>
                    <a:spcPts val="0"/>
                  </a:spcBef>
                  <a:buFont typeface="Arial"/>
                  <a:buAutoNum type="arabicPeriod"/>
                </a:pPr>
                <a:r>
                  <a:rPr lang="ja-JP" altLang="en-US" dirty="0"/>
                  <a:t>逆元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inverse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となる</a:t>
                </a:r>
                <a:r>
                  <a:rPr lang="ja-JP" altLang="en-US" b="1"/>
                  <a:t>逆元</a:t>
                </a:r>
                <a:r>
                  <a:rPr lang="ja-JP" altLang="en-US"/>
                  <a:t>という元が存在する</a:t>
                </a:r>
              </a:p>
            </p:txBody>
          </p:sp>
        </mc:Choice>
        <mc:Fallback xmlns="">
          <p:sp>
            <p:nvSpPr>
              <p:cNvPr id="347" name="Google Shape;34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3707100"/>
              </a:xfrm>
              <a:prstGeom prst="rect">
                <a:avLst/>
              </a:prstGeom>
              <a:blipFill>
                <a:blip r:embed="rId3"/>
                <a:stretch>
                  <a:fillRect b="-147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Google Shape;352;p6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" altLang="fr-CA" sz="1800" dirty="0"/>
                  <a:t>： </a:t>
                </a:r>
                <a:r>
                  <a:rPr lang="fr-CA" altLang="ja" sz="1800" dirty="0"/>
                  <a:t>n</a:t>
                </a:r>
                <a:r>
                  <a:rPr lang="ja-JP" altLang="en-US" sz="1800"/>
                  <a:t>次複素正則行列</a:t>
                </a:r>
                <a:r>
                  <a:rPr lang="ja-JP" altLang="en-US" sz="1800" dirty="0"/>
                  <a:t>全体の集合</a:t>
                </a:r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可逆行列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invertible matrix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正則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inverse matrix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逆行列</a:t>
                </a:r>
                <a:r>
                  <a:rPr lang="fr-CA" altLang="j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inverse matrix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をもつ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dirty="0"/>
                  <a:t>def</a:t>
                </a:r>
                <a:r>
                  <a:rPr lang="ja-JP" altLang="en-US" sz="1800"/>
                  <a:t>（</a:t>
                </a:r>
                <a:r>
                  <a:rPr lang="ja-JP" altLang="en-US" sz="1800" dirty="0"/>
                  <a:t>行列の積</a:t>
                </a:r>
                <a:r>
                  <a:rPr lang="fr-CA" altLang="ja" sz="1800" dirty="0"/>
                  <a:t>AB</a:t>
                </a:r>
                <a:r>
                  <a:rPr lang="ja" altLang="fr-CA" sz="1800" dirty="0"/>
                  <a:t>）</a:t>
                </a:r>
                <a:endParaRPr lang="fr-CA" sz="1800" dirty="0"/>
              </a:p>
              <a:p>
                <a:pPr marL="0" lvl="0" indent="0">
                  <a:buNone/>
                </a:pPr>
                <a:r>
                  <a:rPr lang="ja" altLang="fr-CA" sz="1800" dirty="0"/>
                  <a:t>「</a:t>
                </a:r>
                <a14:m>
                  <m:oMath xmlns:m="http://schemas.openxmlformats.org/officeDocument/2006/math">
                    <m:r>
                      <a:rPr lang="ja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" altLang="fr-CA" sz="1800" dirty="0"/>
                  <a:t>」</a:t>
                </a:r>
                <a:endParaRPr lang="fr-CA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この時，組</a:t>
                </a:r>
                <a:r>
                  <a:rPr lang="en-US" altLang="ja-JP" sz="1800" dirty="0"/>
                  <a:t>(</a:t>
                </a:r>
                <a:r>
                  <a:rPr lang="fr-CA" altLang="ja" sz="1800" dirty="0"/>
                  <a:t>GL(n;C), </a:t>
                </a:r>
                <a:r>
                  <a:rPr lang="ja" altLang="fr-CA" sz="1800" dirty="0"/>
                  <a:t>・</a:t>
                </a:r>
                <a:r>
                  <a:rPr lang="fr-CA" altLang="ja" sz="1800" dirty="0"/>
                  <a:t>)</a:t>
                </a:r>
                <a:r>
                  <a:rPr lang="ja-JP" altLang="en-US" sz="1800" dirty="0"/>
                  <a:t>は群を🍆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確かめる</a:t>
                </a:r>
                <a:endParaRPr sz="1800" dirty="0"/>
              </a:p>
            </p:txBody>
          </p:sp>
        </mc:Choice>
        <mc:Fallback xmlns="">
          <p:sp>
            <p:nvSpPr>
              <p:cNvPr id="352" name="Google Shape;352;p6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46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群の例１〜n次複素正則行列の集合〜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>
            <a:spLocks noGrp="1"/>
          </p:cNvSpPr>
          <p:nvPr>
            <p:ph type="title"/>
          </p:nvPr>
        </p:nvSpPr>
        <p:spPr>
          <a:xfrm>
            <a:off x="628650" y="-11318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対称群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group</a:t>
            </a:r>
            <a:endParaRPr sz="2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Google Shape;359;p63"/>
          <p:cNvSpPr txBox="1">
            <a:spLocks noGrp="1"/>
          </p:cNvSpPr>
          <p:nvPr>
            <p:ph type="body" idx="1"/>
          </p:nvPr>
        </p:nvSpPr>
        <p:spPr>
          <a:xfrm>
            <a:off x="628650" y="7580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X = {1,...,n}:集合．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σ:X→X（:全単射）．</a:t>
            </a:r>
            <a:r>
              <a:rPr lang="ja" altLang="en-US" dirty="0"/>
              <a:t>（</a:t>
            </a:r>
            <a:r>
              <a:rPr lang="ja" dirty="0"/>
              <a:t>ちなみにこの写像を置換と呼ぶ．</a:t>
            </a:r>
            <a:r>
              <a:rPr lang="ja" altLang="en-US" dirty="0"/>
              <a:t>）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Snをσ全体のなす集合．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all σ1,σ2 Sn, σ1•σ2を合成写像としたとき，(Sn, •)は群を🍆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この群のことをn次の対称群とよぶ</a:t>
            </a:r>
            <a:endParaRPr lang="ja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部分群〜定義〜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subgroup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Google Shape;365;p6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 1.24 </a:t>
                </a:r>
                <a14:m>
                  <m:oMath xmlns:m="http://schemas.openxmlformats.org/officeDocument/2006/math"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j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,・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)∧(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ja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が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への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制限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)⟹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,・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𝑠𝑢𝑏𝑔𝑟𝑜𝑢𝑝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G</a:t>
                </a:r>
                <a:r>
                  <a:rPr lang="ja-JP" altLang="en-US"/>
                  <a:t>の一部分でも</a:t>
                </a:r>
                <a:r>
                  <a:rPr lang="en-US" altLang="ja-JP" dirty="0"/>
                  <a:t>G</a:t>
                </a:r>
                <a:r>
                  <a:rPr lang="ja-JP" altLang="en-US"/>
                  <a:t>の演算が行える集合のことを部分群という</a:t>
                </a:r>
                <a:endParaRPr dirty="0"/>
              </a:p>
            </p:txBody>
          </p:sp>
        </mc:Choice>
        <mc:Fallback xmlns="">
          <p:sp>
            <p:nvSpPr>
              <p:cNvPr id="365" name="Google Shape;365;p6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部分群〜性質〜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1" name="Google Shape;371;p6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b="0" dirty="0"/>
                  <a:t> 1.25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・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𝑠𝑢𝑏𝑠𝑒𝑡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𝑖𝑑𝑒𝑛𝑡𝑖𝑡𝑦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𝑖𝑛𝑣𝑒𝑟𝑠𝑒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dirty="0"/>
              </a:p>
            </p:txBody>
          </p:sp>
        </mc:Choice>
        <mc:Fallback>
          <p:sp>
            <p:nvSpPr>
              <p:cNvPr id="371" name="Google Shape;371;p6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直交群O(n)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orthogonal 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7" name="Google Shape;377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直交群をO(n)とする．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O(n)はGL(n;R)(:一般線型群)の直交行列全体からなる部分集合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ここで行列Aが直交行列であるとはtAA=I(tは転置，Iは単位行列)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O(n)がGL(n;R)の部分群であるためには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２つの直交行列の積は直交行列である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単位行列は直交行列である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直交行列の逆行列は直交行列である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の３つを満たす必要がある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特殊線型群：SL(n;C)</a:t>
            </a:r>
            <a:r>
              <a:rPr lang="en-US" altLang="ja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special linear 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3" name="Google Shape;383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とは，行列式が１の複素平方行列全体のこと．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これが群であるためには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特殊線型群の２つの行列の積の行列式も１（1*1=1）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単位行列は特殊線型群の元である．（det I = 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特殊線型群の行列の逆行列の行列式も１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を満たす必要がある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群の作用〜定義〜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action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9" name="Google Shape;389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G:群</a:t>
            </a:r>
            <a:r>
              <a:rPr lang="en-US" altLang="ja" dirty="0"/>
              <a:t>group</a:t>
            </a:r>
            <a:r>
              <a:rPr lang="ja" dirty="0"/>
              <a:t>，X:集合</a:t>
            </a:r>
            <a:r>
              <a:rPr lang="en-US" altLang="ja" dirty="0"/>
              <a:t>set</a:t>
            </a:r>
            <a:r>
              <a:rPr lang="ja" dirty="0"/>
              <a:t>，「G×X:直積集合」，「•：G×X→X:写像」，「g</a:t>
            </a:r>
            <a:r>
              <a:rPr lang="ja" dirty="0">
                <a:solidFill>
                  <a:srgbClr val="000000"/>
                </a:solidFill>
                <a:highlight>
                  <a:srgbClr val="FFFFFF"/>
                </a:highlight>
              </a:rPr>
              <a:t>∈G,</a:t>
            </a:r>
            <a:r>
              <a:rPr lang="ja" dirty="0"/>
              <a:t>x</a:t>
            </a:r>
            <a:r>
              <a:rPr lang="ja" dirty="0">
                <a:highlight>
                  <a:srgbClr val="FFFFFF"/>
                </a:highlight>
              </a:rPr>
              <a:t>∈X, (</a:t>
            </a:r>
            <a:r>
              <a:rPr lang="ja" dirty="0"/>
              <a:t>g,x)</a:t>
            </a:r>
            <a:r>
              <a:rPr lang="ja" dirty="0">
                <a:highlight>
                  <a:srgbClr val="FFFFFF"/>
                </a:highlight>
              </a:rPr>
              <a:t>∈G×X, </a:t>
            </a:r>
            <a:r>
              <a:rPr lang="ja" dirty="0"/>
              <a:t>•(g,x)=g•x」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このとき，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(g1,g2)•x=g1•(g2•x)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e•x=x (eはGの単位元)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を満たす時，GのXへの作用という．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>
            <a:spLocks noGrp="1"/>
          </p:cNvSpPr>
          <p:nvPr>
            <p:ph type="body" idx="1"/>
          </p:nvPr>
        </p:nvSpPr>
        <p:spPr>
          <a:xfrm>
            <a:off x="628650" y="10229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A,B:2次直交行列，v,w</a:t>
            </a:r>
            <a:r>
              <a:rPr lang="ja" dirty="0">
                <a:highlight>
                  <a:srgbClr val="FFFFFF"/>
                </a:highlight>
              </a:rPr>
              <a:t>∈R^2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(A,v)(B,w)=(AB,Av+w)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を２次元ユークリッド合同変換群E(2)という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これが群であるには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A,B,C(:直交行列)とu,v,w∈R^2を用いて結合則が成立する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単位元が(I,0)である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逆元が(A^-1, -A^-1v)である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の３つを満たしていることを確認すればよい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01" name="Google Shape;401;p70"/>
          <p:cNvSpPr txBox="1">
            <a:spLocks noGrp="1"/>
          </p:cNvSpPr>
          <p:nvPr>
            <p:ph type="title"/>
          </p:nvPr>
        </p:nvSpPr>
        <p:spPr>
          <a:xfrm>
            <a:off x="628650" y="-5208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def２次元ユークリッド合同変換群E(2)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Euclidean 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u</a:t>
            </a:r>
            <a:r>
              <a:rPr lang="ja">
                <a:highlight>
                  <a:srgbClr val="FFFFFF"/>
                </a:highlight>
              </a:rPr>
              <a:t>∈R^2, (A,v)∈E(2)としたとき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(A,v)•u=Au+v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を平面へのE(2)の作用とする．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部分群の公理を確かめる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簡単なの清書の時に書く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 平面へのE(2)の作用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>
            <a:spLocks noGrp="1"/>
          </p:cNvSpPr>
          <p:nvPr>
            <p:ph type="body" idx="1"/>
          </p:nvPr>
        </p:nvSpPr>
        <p:spPr>
          <a:xfrm>
            <a:off x="628650" y="8090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-CA" altLang="ja" dirty="0" err="1"/>
              <a:t>lem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P,Q: 平面状の点，(A,v)</a:t>
            </a:r>
            <a:r>
              <a:rPr lang="ja" dirty="0">
                <a:highlight>
                  <a:srgbClr val="FFFFFF"/>
                </a:highlight>
              </a:rPr>
              <a:t>∈E(2)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(PとQのユークリッド距離)=((A,v)•Pと(A,v)•Qの距離に等しい)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いわゆる一般的に求める距離．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点(x1,y1)と点(x2,y2)のときの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ユークリッド距離は√{(x2-x1)^2+(y2-y1)^2}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つまり，変換してもユークリッド距離が保たれる変換ということ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13" name="Google Shape;413;p72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合同変換群の由来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Google Shape;189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57200" lvl="0" indent="-3619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100"/>
                  <a:buAutoNum type="arabicPeriod"/>
                </a:pPr>
                <a:r>
                  <a:rPr lang="ja-JP" altLang="en-US" sz="3300" dirty="0"/>
                  <a:t>一次分数変換</a:t>
                </a:r>
                <a:r>
                  <a:rPr lang="fr-CA" altLang="ja" sz="3300" dirty="0"/>
                  <a:t>PSL(2;C)</a:t>
                </a:r>
                <a:r>
                  <a:rPr lang="ja-JP" altLang="en-US" sz="3300" dirty="0"/>
                  <a:t>の性質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fr-CA" altLang="ja" dirty="0"/>
                  <a:t>SL(2;C)</a:t>
                </a:r>
                <a:r>
                  <a:rPr lang="ja-JP" altLang="en-US"/>
                  <a:t>を写す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ja-JP" altLang="en-US" dirty="0"/>
                  <a:t>円円対応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/>
                  <a:t>概要・示す手順</a:t>
                </a:r>
                <a:r>
                  <a:rPr lang="en-US" altLang="ja-JP" dirty="0"/>
                  <a:t>1~4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示す１：補題</a:t>
                </a:r>
                <a:r>
                  <a:rPr lang="en-US" altLang="ja-JP" dirty="0"/>
                  <a:t>4.16</a:t>
                </a:r>
                <a:r>
                  <a:rPr lang="ja-JP" altLang="en-US"/>
                  <a:t>とそれを示す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示す２：</a:t>
                </a:r>
                <a14:m>
                  <m:oMath xmlns:m="http://schemas.openxmlformats.org/officeDocument/2006/math">
                    <m:r>
                      <a:rPr lang="ja-JP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l-GR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で写す</a:t>
                </a:r>
                <a:r>
                  <a:rPr lang="en-US" altLang="ja-JP" dirty="0"/>
                  <a:t>(</a:t>
                </a:r>
                <a:r>
                  <a:rPr lang="fr-CA" altLang="ja-JP" dirty="0">
                    <a:latin typeface="Cambria Math" panose="02040503050406030204" pitchFamily="18" charset="0"/>
                  </a:rPr>
                  <a:t>a≠0</a:t>
                </a:r>
                <a:r>
                  <a:rPr lang="en-US" altLang="ja-JP" dirty="0">
                    <a:latin typeface="Cambria Math" panose="02040503050406030204" pitchFamily="18" charset="0"/>
                  </a:rPr>
                  <a:t>, a=0</a:t>
                </a:r>
                <a:r>
                  <a:rPr lang="en-US" altLang="ja-JP" dirty="0"/>
                  <a:t>)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示す３：</a:t>
                </a:r>
                <a:r>
                  <a:rPr lang="en-US" altLang="ja-JP" dirty="0"/>
                  <a:t>3</a:t>
                </a:r>
                <a:r>
                  <a:rPr lang="ja-JP" altLang="en-US"/>
                  <a:t>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が存在することを確認する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示す４：３種類の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がどんな写像か確認する</a:t>
                </a:r>
                <a:endParaRPr lang="ja-JP" altLang="en-US" dirty="0"/>
              </a:p>
              <a:p>
                <a: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元の分類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不動点集合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双曲的，楕円的，放物的に分ける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楕円的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放物的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場合分け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まだタイトルが決めていない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対角化？的な</a:t>
                </a:r>
                <a:endParaRPr dirty="0"/>
              </a:p>
            </p:txBody>
          </p:sp>
        </mc:Choice>
        <mc:Fallback xmlns="">
          <p:sp>
            <p:nvSpPr>
              <p:cNvPr id="189" name="Google Shape;189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  <a:blipFill>
                <a:blip r:embed="rId3"/>
                <a:stretch>
                  <a:fillRect t="-1989" b="-119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115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Google Shape;449;p7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77289"/>
                <a:ext cx="7886700" cy="3780361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登場人物「SL(2;C)：行列式が１の行列の全体の集合」「PSL(2;C)：一次分数変換全体の集合」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補題1.43,1.44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写像Πみたいに同型写像ではないので，完全な相互作用はない．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でも半分だけなら考えられそうだね（A=±B）</a:t>
                </a:r>
                <a:endParaRPr lang="en-US" altLang="ja" dirty="0"/>
              </a:p>
              <a:p>
                <a:pPr marL="0" lvl="0" indent="0">
                  <a:buNone/>
                </a:pPr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A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SL(2;C)</a:t>
                </a:r>
                <a:r>
                  <a:rPr lang="ja-JP" altLang="en-US"/>
                  <a:t>は</a:t>
                </a:r>
                <a:r>
                  <a:rPr lang="en-US" altLang="ja-JP" dirty="0" err="1"/>
                  <a:t>Φ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ja-JP" dirty="0"/>
                  <a:t>PSL(2;C)±A</a:t>
                </a:r>
                <a:r>
                  <a:rPr lang="ja-JP" altLang="en-US"/>
                  <a:t>に写される．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49" name="Google Shape;449;p7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77289"/>
                <a:ext cx="7886700" cy="3780361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194;p36">
            <a:extLst>
              <a:ext uri="{FF2B5EF4-FFF2-40B4-BE49-F238E27FC236}">
                <a16:creationId xmlns:a16="http://schemas.microsoft.com/office/drawing/2014/main" id="{8906778B-B884-FA4A-9587-CCABCC669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一次分数変換の性質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SL(2;C)</a:t>
            </a:r>
            <a:r>
              <a:rPr lang="ja-JP" altLang="en-US"/>
              <a:t>を</a:t>
            </a:r>
            <a:r>
              <a:rPr lang="en-US" altLang="ja-JP" dirty="0"/>
              <a:t>PSL(2;C)</a:t>
            </a:r>
            <a:r>
              <a:rPr lang="ja-JP" altLang="en-US"/>
              <a:t>で写す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2311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l-GR" altLang="ja" dirty="0"/>
                  <a:t>Φ</a:t>
                </a:r>
                <a:r>
                  <a:rPr lang="ja" altLang="el-GR" dirty="0"/>
                  <a:t>：</a:t>
                </a:r>
                <a:r>
                  <a:rPr lang="ja-JP" altLang="en-US" dirty="0"/>
                  <a:t>一次分数変換，</a:t>
                </a:r>
                <a:r>
                  <a:rPr lang="fr-CA" altLang="ja" dirty="0"/>
                  <a:t>L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証明の手順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補題</a:t>
                </a:r>
                <a:r>
                  <a:rPr lang="en-US" altLang="ja-JP" dirty="0"/>
                  <a:t>1.46</a:t>
                </a:r>
                <a:r>
                  <a:rPr lang="ja-JP" altLang="en-US"/>
                  <a:t>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行列</a:t>
                </a:r>
                <a:r>
                  <a:rPr lang="en-US" altLang="ja-JP" dirty="0"/>
                  <a:t>A</a:t>
                </a:r>
                <a:r>
                  <a:rPr lang="ja-JP" altLang="en-US"/>
                  <a:t>を</a:t>
                </a:r>
                <a:r>
                  <a:rPr lang="en-US" altLang="ja-JP" dirty="0"/>
                  <a:t>a=0, 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に場合分けし，写像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ja-JP" dirty="0"/>
                      <m:t>PSL</m:t>
                    </m:r>
                  </m:oMath>
                </a14:m>
                <a:r>
                  <a:rPr lang="ja-JP" altLang="en-US"/>
                  <a:t>で写し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がどのように写す写像なのか確認を行う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643" b="-105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補題</a:t>
            </a:r>
            <a:r>
              <a:rPr lang="en-US" altLang="ja-JP" dirty="0"/>
              <a:t>4.16</a:t>
            </a:r>
            <a:r>
              <a:rPr lang="ja-JP" altLang="en-US"/>
              <a:t>（とこの証明）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元の分類~不動点集合~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" dirty="0"/>
                  <a:t>で写されても元に戻る（つまり動かない）点を不動点</a:t>
                </a:r>
                <a:r>
                  <a:rPr lang="en-US" altLang="ja" dirty="0"/>
                  <a:t>fixed point</a:t>
                </a:r>
                <a:r>
                  <a:rPr lang="ja" dirty="0"/>
                  <a:t>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</a:t>
                </a:r>
                <a:r>
                  <a:rPr lang="en-US" altLang="ja-JP" dirty="0"/>
                  <a:t>fixed point set</a:t>
                </a:r>
                <a:r>
                  <a:rPr lang="ja-JP" altLang="en-US"/>
                  <a:t>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 xmlns=""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4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一次分数変換は３つ（双曲的，楕円的，放物的）に分類できる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1.49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（双曲的）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（楕円的）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（放物的）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 xmlns=""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~{双曲的, 楕円的, 放物的}のどれか~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 xmlns=""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~双曲的~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1.52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 xmlns=""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~楕円的~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1.51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 xmlns=""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~放物的~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補題</a:t>
                </a:r>
                <a:r>
                  <a:rPr lang="en-US" altLang="ja-JP" dirty="0"/>
                  <a:t>1.54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~場合分け~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r>
                  <a:rPr lang="en-US" altLang="ja-JP" sz="2400" dirty="0"/>
                  <a:t>1.55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EBD66353-299C-9B49-BB71-D7FA30BED3BF}"/>
              </a:ext>
            </a:extLst>
          </p:cNvPr>
          <p:cNvGrpSpPr/>
          <p:nvPr/>
        </p:nvGrpSpPr>
        <p:grpSpPr>
          <a:xfrm>
            <a:off x="2889406" y="2534175"/>
            <a:ext cx="2859388" cy="2606659"/>
            <a:chOff x="4932891" y="2391720"/>
            <a:chExt cx="2859388" cy="2606659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9FBF084C-4D07-7F45-887A-B3579D8FA531}"/>
                </a:ext>
              </a:extLst>
            </p:cNvPr>
            <p:cNvCxnSpPr>
              <a:cxnSpLocks/>
            </p:cNvCxnSpPr>
            <p:nvPr/>
          </p:nvCxnSpPr>
          <p:spPr>
            <a:xfrm>
              <a:off x="5136544" y="4640571"/>
              <a:ext cx="26557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8E707E57-D19D-8C48-A9F5-48D8C8300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4352" y="2438059"/>
              <a:ext cx="0" cy="2560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円/楕円 12">
              <a:extLst>
                <a:ext uri="{FF2B5EF4-FFF2-40B4-BE49-F238E27FC236}">
                  <a16:creationId xmlns:a16="http://schemas.microsoft.com/office/drawing/2014/main" id="{A545961A-47F7-E24C-B72F-0462DB0C73AD}"/>
                </a:ext>
              </a:extLst>
            </p:cNvPr>
            <p:cNvSpPr/>
            <p:nvPr/>
          </p:nvSpPr>
          <p:spPr>
            <a:xfrm flipV="1">
              <a:off x="6439477" y="3385129"/>
              <a:ext cx="62532" cy="625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970E1922-8E55-3D4F-B65A-93BB41588BAC}"/>
                </a:ext>
              </a:extLst>
            </p:cNvPr>
            <p:cNvCxnSpPr>
              <a:stCxn id="13" idx="0"/>
            </p:cNvCxnSpPr>
            <p:nvPr/>
          </p:nvCxnSpPr>
          <p:spPr>
            <a:xfrm flipH="1">
              <a:off x="6464411" y="3447661"/>
              <a:ext cx="6332" cy="1200863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2215E23D-1E0E-0D43-B112-028CF84A24EC}"/>
                </a:ext>
              </a:extLst>
            </p:cNvPr>
            <p:cNvCxnSpPr>
              <a:stCxn id="13" idx="2"/>
            </p:cNvCxnSpPr>
            <p:nvPr/>
          </p:nvCxnSpPr>
          <p:spPr>
            <a:xfrm flipH="1">
              <a:off x="5494352" y="3416395"/>
              <a:ext cx="945125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0D00ABDF-26D4-A34A-80C4-B1BACDEF3099}"/>
                </a:ext>
              </a:extLst>
            </p:cNvPr>
            <p:cNvSpPr txBox="1"/>
            <p:nvPr/>
          </p:nvSpPr>
          <p:spPr>
            <a:xfrm>
              <a:off x="6184616" y="3152217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z</a:t>
              </a:r>
              <a:endParaRPr kumimoji="1" lang="ja-JP" altLang="en-US"/>
            </a:p>
          </p:txBody>
        </p:sp>
        <p:sp>
          <p:nvSpPr>
            <p:cNvPr id="29" name="円/楕円 28">
              <a:extLst>
                <a:ext uri="{FF2B5EF4-FFF2-40B4-BE49-F238E27FC236}">
                  <a16:creationId xmlns:a16="http://schemas.microsoft.com/office/drawing/2014/main" id="{A6AC2B89-A217-1245-B52F-3E8B5A3A27F8}"/>
                </a:ext>
              </a:extLst>
            </p:cNvPr>
            <p:cNvSpPr/>
            <p:nvPr/>
          </p:nvSpPr>
          <p:spPr>
            <a:xfrm flipV="1">
              <a:off x="7139484" y="2685605"/>
              <a:ext cx="62532" cy="625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2E5D2A23-A625-6A42-A019-DE71B30F8D9A}"/>
                </a:ext>
              </a:extLst>
            </p:cNvPr>
            <p:cNvCxnSpPr>
              <a:cxnSpLocks/>
            </p:cNvCxnSpPr>
            <p:nvPr/>
          </p:nvCxnSpPr>
          <p:spPr>
            <a:xfrm>
              <a:off x="7173333" y="2750237"/>
              <a:ext cx="0" cy="1882382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CBB1E53C-A8BE-FE4A-9F06-C88B9AE049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94352" y="2718971"/>
              <a:ext cx="1652882" cy="0"/>
            </a:xfrm>
            <a:prstGeom prst="line">
              <a:avLst/>
            </a:prstGeom>
            <a:ln w="9525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8DDBE9F3-3460-DE4B-AF3A-F03D3B082910}"/>
                </a:ext>
              </a:extLst>
            </p:cNvPr>
            <p:cNvCxnSpPr>
              <a:stCxn id="13" idx="6"/>
            </p:cNvCxnSpPr>
            <p:nvPr/>
          </p:nvCxnSpPr>
          <p:spPr>
            <a:xfrm flipV="1">
              <a:off x="6502009" y="2748137"/>
              <a:ext cx="637475" cy="6682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099CDB15-0106-1F42-B40C-5B905B6634BF}"/>
                </a:ext>
              </a:extLst>
            </p:cNvPr>
            <p:cNvSpPr txBox="1"/>
            <p:nvPr/>
          </p:nvSpPr>
          <p:spPr>
            <a:xfrm>
              <a:off x="6801065" y="2391720"/>
              <a:ext cx="482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z+α</a:t>
              </a:r>
              <a:endParaRPr kumimoji="1" lang="ja-JP" altLang="en-US"/>
            </a:p>
          </p:txBody>
        </p:sp>
        <p:sp>
          <p:nvSpPr>
            <p:cNvPr id="37" name="テキスト ボックス 36">
              <a:extLst>
                <a:ext uri="{FF2B5EF4-FFF2-40B4-BE49-F238E27FC236}">
                  <a16:creationId xmlns:a16="http://schemas.microsoft.com/office/drawing/2014/main" id="{5561CB81-2D7D-8E45-ABCD-2809458D4881}"/>
                </a:ext>
              </a:extLst>
            </p:cNvPr>
            <p:cNvSpPr txBox="1"/>
            <p:nvPr/>
          </p:nvSpPr>
          <p:spPr>
            <a:xfrm>
              <a:off x="5245476" y="4601621"/>
              <a:ext cx="3241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O</a:t>
              </a:r>
              <a:endParaRPr kumimoji="1" lang="ja-JP" altLang="en-US"/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D0C47A6-20E1-9B40-A58F-BBBDE942C920}"/>
                </a:ext>
              </a:extLst>
            </p:cNvPr>
            <p:cNvSpPr txBox="1"/>
            <p:nvPr/>
          </p:nvSpPr>
          <p:spPr>
            <a:xfrm>
              <a:off x="6333526" y="456187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x</a:t>
              </a:r>
              <a:endParaRPr kumimoji="1" lang="ja-JP" altLang="en-US"/>
            </a:p>
          </p:txBody>
        </p:sp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47BA6489-03E0-8B46-8D9D-CF53749C7CF9}"/>
                </a:ext>
              </a:extLst>
            </p:cNvPr>
            <p:cNvSpPr txBox="1"/>
            <p:nvPr/>
          </p:nvSpPr>
          <p:spPr>
            <a:xfrm>
              <a:off x="6946366" y="4564574"/>
              <a:ext cx="4780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/>
                <a:t>x+a</a:t>
              </a:r>
              <a:endParaRPr kumimoji="1" lang="ja-JP" altLang="en-US"/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BA810016-AAC6-7E40-8C95-F6ECFB25D6E7}"/>
                </a:ext>
              </a:extLst>
            </p:cNvPr>
            <p:cNvSpPr txBox="1"/>
            <p:nvPr/>
          </p:nvSpPr>
          <p:spPr>
            <a:xfrm>
              <a:off x="5220715" y="3231240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/>
                <a:t>iy</a:t>
              </a:r>
              <a:endParaRPr kumimoji="1" lang="ja-JP" altLang="en-US"/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F1E2B739-88AD-6E4A-B252-9B4422C74EFF}"/>
                </a:ext>
              </a:extLst>
            </p:cNvPr>
            <p:cNvSpPr txBox="1"/>
            <p:nvPr/>
          </p:nvSpPr>
          <p:spPr>
            <a:xfrm>
              <a:off x="4932891" y="2531716"/>
              <a:ext cx="6367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err="1"/>
                <a:t>i</a:t>
              </a:r>
              <a:r>
                <a:rPr kumimoji="1" lang="en-US" altLang="ja-JP" dirty="0"/>
                <a:t>(</a:t>
              </a:r>
              <a:r>
                <a:rPr kumimoji="1" lang="en-US" altLang="ja-JP" dirty="0" err="1"/>
                <a:t>y+b</a:t>
              </a:r>
              <a:r>
                <a:rPr kumimoji="1" lang="en-US" altLang="ja-JP" dirty="0"/>
                <a:t>)</a:t>
              </a:r>
              <a:endParaRPr kumimoji="1" lang="ja-JP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4298</Words>
  <Application>Microsoft Macintosh PowerPoint</Application>
  <PresentationFormat>画面に合わせる (16:9)</PresentationFormat>
  <Paragraphs>502</Paragraphs>
  <Slides>68</Slides>
  <Notes>65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68</vt:i4>
      </vt:variant>
    </vt:vector>
  </HeadingPairs>
  <TitlesOfParts>
    <vt:vector size="74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一次分数変換2~PSL(２;C)の合成~</vt:lpstr>
      <vt:lpstr>複素数の基礎 一次分数変換2~PSL(２;C)の合成~</vt:lpstr>
      <vt:lpstr>複素数の基礎 一次分数変換2~PSL(２;C)の合成~</vt:lpstr>
      <vt:lpstr>複素数の基礎 一次分数変換2~PSL(２;C)の合成~</vt:lpstr>
      <vt:lpstr>複素数の基礎 一次分数変換3~本当に全ての場合において成り立つのか？~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写像mapping</vt:lpstr>
      <vt:lpstr>写像~全射~subjective onto</vt:lpstr>
      <vt:lpstr>写像~単射~injection</vt:lpstr>
      <vt:lpstr>写像~全単射~bijection</vt:lpstr>
      <vt:lpstr>リーマン球面 写像 Π_v0の全単射性を示す手順</vt:lpstr>
      <vt:lpstr>リーマン球面 写像Π</vt:lpstr>
      <vt:lpstr>リーマン球面 写像Πは同型写像isomorphism</vt:lpstr>
      <vt:lpstr>リーマン球面 球面から球面への写像Φ ̃</vt:lpstr>
      <vt:lpstr>リーマン球面 写像Φ ̃の連続性continuous</vt:lpstr>
      <vt:lpstr>ぐん</vt:lpstr>
      <vt:lpstr>群の定義group</vt:lpstr>
      <vt:lpstr>群の例１〜n次複素正則行列の集合〜</vt:lpstr>
      <vt:lpstr>対称群symmetric group</vt:lpstr>
      <vt:lpstr>部分群〜定義〜subgroup</vt:lpstr>
      <vt:lpstr>部分群〜性質〜</vt:lpstr>
      <vt:lpstr>直交群O(n)orthogonal group</vt:lpstr>
      <vt:lpstr>特殊線型群：SL(n;C)special linear group</vt:lpstr>
      <vt:lpstr>群の作用〜定義〜group action</vt:lpstr>
      <vt:lpstr>def２次元ユークリッド合同変換群E(2)Euclidean group</vt:lpstr>
      <vt:lpstr>def 平面へのE(2)の作用</vt:lpstr>
      <vt:lpstr>合同変換群の由来</vt:lpstr>
      <vt:lpstr>一次分数変換群~合成~</vt:lpstr>
      <vt:lpstr>一次分数変換群~群~</vt:lpstr>
      <vt:lpstr>PowerPoint プレゼンテーション</vt:lpstr>
      <vt:lpstr>一次分数変換の性質 SL(2;C)をPSL(2;C)で写す</vt:lpstr>
      <vt:lpstr>一次分数変換の性質 &gt; 円円対応 円を円に，直線を直線に．</vt:lpstr>
      <vt:lpstr>一次分数変換の性質 &gt; 円円対応 &gt; 示す１ 補題4.16（とこの証明）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一次分数変換群PSL(2;C)の性質 元の分類~不動点集合~</vt:lpstr>
      <vt:lpstr>一次分数変換群PSL(2;C)の性質 元の分類~{双曲的, 楕円的, 放物的}のどれか~</vt:lpstr>
      <vt:lpstr>一次分数変換群PSL(2;C)の性質 元の分類~双曲的~</vt:lpstr>
      <vt:lpstr>一次分数変換群PSL(2;C)の性質 元の分類~楕円的~</vt:lpstr>
      <vt:lpstr>一次分数変換群PSL(2;C)の性質 元の分類~放物的~</vt:lpstr>
      <vt:lpstr>一次分数変換群PSL(2;C)の性質 元の分類~場合分け~</vt:lpstr>
      <vt:lpstr>一次分数変換群PSL(2;C)の性質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274</cp:revision>
  <cp:lastPrinted>2019-08-20T11:02:21Z</cp:lastPrinted>
  <dcterms:modified xsi:type="dcterms:W3CDTF">2019-08-26T02:11:47Z</dcterms:modified>
</cp:coreProperties>
</file>